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324" r:id="rId2"/>
    <p:sldId id="319" r:id="rId3"/>
    <p:sldId id="322" r:id="rId4"/>
    <p:sldId id="325" r:id="rId5"/>
    <p:sldId id="338" r:id="rId6"/>
    <p:sldId id="339" r:id="rId7"/>
    <p:sldId id="335" r:id="rId8"/>
    <p:sldId id="329" r:id="rId9"/>
    <p:sldId id="336" r:id="rId10"/>
    <p:sldId id="341" r:id="rId11"/>
    <p:sldId id="343" r:id="rId12"/>
    <p:sldId id="344" r:id="rId13"/>
    <p:sldId id="345" r:id="rId14"/>
    <p:sldId id="346" r:id="rId15"/>
    <p:sldId id="340" r:id="rId16"/>
    <p:sldId id="342" r:id="rId17"/>
    <p:sldId id="259" r:id="rId18"/>
    <p:sldId id="331" r:id="rId19"/>
    <p:sldId id="332" r:id="rId20"/>
    <p:sldId id="337" r:id="rId21"/>
    <p:sldId id="348" r:id="rId22"/>
    <p:sldId id="347" r:id="rId23"/>
    <p:sldId id="349" r:id="rId24"/>
    <p:sldId id="350" r:id="rId25"/>
    <p:sldId id="351" r:id="rId26"/>
    <p:sldId id="352" r:id="rId27"/>
    <p:sldId id="334" r:id="rId28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000000"/>
    <a:srgbClr val="6666FF"/>
    <a:srgbClr val="CCCCFF"/>
    <a:srgbClr val="CCECFF"/>
    <a:srgbClr val="66CCFF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70" autoAdjust="0"/>
    <p:restoredTop sz="86462" autoAdjust="0"/>
  </p:normalViewPr>
  <p:slideViewPr>
    <p:cSldViewPr>
      <p:cViewPr varScale="1">
        <p:scale>
          <a:sx n="59" d="100"/>
          <a:sy n="59" d="100"/>
        </p:scale>
        <p:origin x="-80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414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-262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1BAA6-18D7-4513-8D75-A373339BCBF9}" type="datetimeFigureOut">
              <a:rPr lang="en-GB" smtClean="0"/>
              <a:t>07/09/2016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4B57D3-DB63-4C6F-93B3-3AB10410D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713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Norman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Pomfret</a:t>
            </a:r>
            <a:endParaRPr lang="en-GB" baseline="0" dirty="0" smtClean="0"/>
          </a:p>
          <a:p>
            <a:r>
              <a:rPr lang="en-GB" baseline="0" dirty="0" smtClean="0"/>
              <a:t>Know something of Electronics</a:t>
            </a:r>
          </a:p>
          <a:p>
            <a:r>
              <a:rPr lang="en-GB" baseline="0" dirty="0" smtClean="0"/>
              <a:t>BUT  Very </a:t>
            </a:r>
            <a:r>
              <a:rPr lang="en-GB" baseline="0" dirty="0" smtClean="0"/>
              <a:t>Little of Raspberry </a:t>
            </a:r>
            <a:r>
              <a:rPr lang="en-GB" baseline="0" dirty="0" smtClean="0"/>
              <a:t>PI’s</a:t>
            </a:r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7D3-DB63-4C6F-93B3-3AB10410D2C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06668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Physicist,   Developed the First Battery to store Electrical Energy</a:t>
            </a:r>
          </a:p>
          <a:p>
            <a:r>
              <a:rPr lang="en-GB" dirty="0" smtClean="0"/>
              <a:t>Honoured</a:t>
            </a:r>
            <a:r>
              <a:rPr lang="en-GB" baseline="0" dirty="0" smtClean="0"/>
              <a:t> by the Unit of Voltage measurement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7D3-DB63-4C6F-93B3-3AB10410D2C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0131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Physicist, </a:t>
            </a:r>
          </a:p>
          <a:p>
            <a:r>
              <a:rPr lang="en-GB" dirty="0" smtClean="0"/>
              <a:t>Honoured</a:t>
            </a:r>
            <a:r>
              <a:rPr lang="en-GB" baseline="0" dirty="0" smtClean="0"/>
              <a:t> by the Unit of Current measurement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7D3-DB63-4C6F-93B3-3AB10410D2C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2628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Physicist,   Developed the relationship between Voltage and Current</a:t>
            </a:r>
          </a:p>
          <a:p>
            <a:r>
              <a:rPr lang="en-GB" dirty="0" smtClean="0"/>
              <a:t>Honoured</a:t>
            </a:r>
            <a:r>
              <a:rPr lang="en-GB" baseline="0" dirty="0" smtClean="0"/>
              <a:t> by the Unit of Resistance measurement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7D3-DB63-4C6F-93B3-3AB10410D2C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294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Physicist,   Developed and</a:t>
            </a:r>
            <a:r>
              <a:rPr lang="en-GB" baseline="0" dirty="0" smtClean="0"/>
              <a:t> improved Steam Engines, increasing POWER output</a:t>
            </a:r>
            <a:endParaRPr lang="en-GB" dirty="0" smtClean="0"/>
          </a:p>
          <a:p>
            <a:r>
              <a:rPr lang="en-GB" dirty="0" smtClean="0"/>
              <a:t>Honoured</a:t>
            </a:r>
            <a:r>
              <a:rPr lang="en-GB" baseline="0" dirty="0" smtClean="0"/>
              <a:t> by the Unit of Power measurement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7D3-DB63-4C6F-93B3-3AB10410D2C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1649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De</a:t>
            </a:r>
            <a:r>
              <a:rPr lang="en-GB" dirty="0" smtClean="0"/>
              <a:t>monstrate</a:t>
            </a:r>
            <a:r>
              <a:rPr lang="en-GB" baseline="0" dirty="0" smtClean="0"/>
              <a:t> Cool &amp; Hot Resistors</a:t>
            </a:r>
            <a:endParaRPr lang="en-GB" dirty="0" smtClean="0"/>
          </a:p>
          <a:p>
            <a:r>
              <a:rPr lang="en-GB" dirty="0" smtClean="0"/>
              <a:t>Domestic electric heaters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7D3-DB63-4C6F-93B3-3AB10410D2C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12371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Which are the Odd</a:t>
            </a:r>
            <a:r>
              <a:rPr lang="en-GB" baseline="0" dirty="0" smtClean="0"/>
              <a:t> ones ?</a:t>
            </a:r>
          </a:p>
          <a:p>
            <a:r>
              <a:rPr lang="en-GB" baseline="0" dirty="0" smtClean="0"/>
              <a:t>Prefixes to state scale of size</a:t>
            </a:r>
            <a:endParaRPr lang="en-GB" dirty="0" smtClean="0"/>
          </a:p>
          <a:p>
            <a:r>
              <a:rPr lang="en-GB" baseline="0" dirty="0" smtClean="0"/>
              <a:t>Indices to state scale of size</a:t>
            </a:r>
          </a:p>
          <a:p>
            <a:r>
              <a:rPr lang="en-GB" baseline="0" dirty="0" smtClean="0"/>
              <a:t>Symbols   shorthand  don’t forget the Unit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7D3-DB63-4C6F-93B3-3AB10410D2C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468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Show examples </a:t>
            </a:r>
          </a:p>
          <a:p>
            <a:r>
              <a:rPr lang="en-GB" dirty="0" smtClean="0"/>
              <a:t>Demonstrate use 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7D3-DB63-4C6F-93B3-3AB10410D2C9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72538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Show examples </a:t>
            </a:r>
          </a:p>
          <a:p>
            <a:r>
              <a:rPr lang="en-GB" dirty="0" smtClean="0"/>
              <a:t>Demonstrate use 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7D3-DB63-4C6F-93B3-3AB10410D2C9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0569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Show examples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Demonstrate use 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7D3-DB63-4C6F-93B3-3AB10410D2C9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38541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Show examples </a:t>
            </a:r>
          </a:p>
          <a:p>
            <a:r>
              <a:rPr lang="en-GB" dirty="0" smtClean="0"/>
              <a:t>Demonstrate use 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7D3-DB63-4C6F-93B3-3AB10410D2C9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874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You are Familiar with many of </a:t>
            </a:r>
            <a:r>
              <a:rPr lang="en-GB" dirty="0" smtClean="0"/>
              <a:t>these</a:t>
            </a:r>
          </a:p>
          <a:p>
            <a:r>
              <a:rPr lang="en-GB" dirty="0" smtClean="0"/>
              <a:t>Perhaps you could not do without  !!!</a:t>
            </a:r>
            <a:endParaRPr lang="en-GB" dirty="0" smtClean="0"/>
          </a:p>
          <a:p>
            <a:r>
              <a:rPr lang="en-GB" dirty="0" smtClean="0"/>
              <a:t>Electricity is working for you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Everywhere  All</a:t>
            </a:r>
            <a:r>
              <a:rPr lang="en-GB" baseline="0" dirty="0" smtClean="0"/>
              <a:t> the time  </a:t>
            </a:r>
            <a:r>
              <a:rPr lang="en-GB" dirty="0" smtClean="0"/>
              <a:t>Few Exceptions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7D3-DB63-4C6F-93B3-3AB10410D2C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1694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Show examples </a:t>
            </a:r>
          </a:p>
          <a:p>
            <a:r>
              <a:rPr lang="en-GB" dirty="0" smtClean="0"/>
              <a:t>Demonstrate use 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7D3-DB63-4C6F-93B3-3AB10410D2C9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0098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Show examples </a:t>
            </a:r>
          </a:p>
          <a:p>
            <a:r>
              <a:rPr lang="en-GB" dirty="0" smtClean="0"/>
              <a:t>Demonstrate use  </a:t>
            </a:r>
          </a:p>
          <a:p>
            <a:r>
              <a:rPr lang="en-GB" dirty="0" smtClean="0"/>
              <a:t>Relays must be ‘Quenched’  demonstrate  ???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7D3-DB63-4C6F-93B3-3AB10410D2C9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6892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Think about Ignition Coils on Petrol Engines</a:t>
            </a:r>
          </a:p>
          <a:p>
            <a:r>
              <a:rPr lang="en-GB" dirty="0" smtClean="0"/>
              <a:t>Demonstrate  Back </a:t>
            </a:r>
            <a:r>
              <a:rPr lang="en-GB" dirty="0" err="1" smtClean="0"/>
              <a:t>emf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7D3-DB63-4C6F-93B3-3AB10410D2C9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72686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Energy is Indestructible</a:t>
            </a:r>
          </a:p>
          <a:p>
            <a:r>
              <a:rPr lang="en-GB" dirty="0" smtClean="0"/>
              <a:t>Easily Transformed  into Heat</a:t>
            </a:r>
          </a:p>
          <a:p>
            <a:r>
              <a:rPr lang="en-GB" dirty="0" smtClean="0"/>
              <a:t>Now</a:t>
            </a:r>
            <a:r>
              <a:rPr lang="en-GB" baseline="0" dirty="0" smtClean="0"/>
              <a:t>   </a:t>
            </a:r>
            <a:r>
              <a:rPr lang="en-GB" dirty="0" smtClean="0"/>
              <a:t>Rub your hands together  ‘harder’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7D3-DB63-4C6F-93B3-3AB10410D2C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6601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Electricity is </a:t>
            </a:r>
            <a:r>
              <a:rPr lang="en-GB" dirty="0" smtClean="0"/>
              <a:t>Dangerous</a:t>
            </a:r>
          </a:p>
          <a:p>
            <a:r>
              <a:rPr lang="en-GB" dirty="0" smtClean="0"/>
              <a:t>You can not see IT  sometimes the Effects  Lightning</a:t>
            </a:r>
            <a:endParaRPr lang="en-GB" dirty="0" smtClean="0"/>
          </a:p>
          <a:p>
            <a:r>
              <a:rPr lang="en-GB" dirty="0" smtClean="0"/>
              <a:t>Do not be </a:t>
            </a:r>
            <a:r>
              <a:rPr lang="en-GB" dirty="0" smtClean="0"/>
              <a:t>afraid,</a:t>
            </a:r>
            <a:r>
              <a:rPr lang="en-GB" baseline="0" dirty="0" smtClean="0"/>
              <a:t> </a:t>
            </a:r>
            <a:r>
              <a:rPr lang="en-GB" baseline="0" dirty="0" smtClean="0"/>
              <a:t>Be Respectful   and Careful</a:t>
            </a:r>
            <a:endParaRPr lang="en-GB" baseline="0" dirty="0" smtClean="0"/>
          </a:p>
          <a:p>
            <a:r>
              <a:rPr lang="en-GB" baseline="0" dirty="0" smtClean="0"/>
              <a:t>Wire wool + Battery  Demo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7D3-DB63-4C6F-93B3-3AB10410D2C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0621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Water Analogy   What makes Rivers Flow   Easy option,</a:t>
            </a:r>
            <a:r>
              <a:rPr lang="en-GB" baseline="0" dirty="0" smtClean="0"/>
              <a:t> not where you want</a:t>
            </a: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Pop Bottle  No Bottom   Marbles  ???</a:t>
            </a:r>
          </a:p>
          <a:p>
            <a:r>
              <a:rPr lang="en-GB" dirty="0" smtClean="0"/>
              <a:t>Show Pipes   Tap</a:t>
            </a:r>
          </a:p>
          <a:p>
            <a:r>
              <a:rPr lang="en-GB" dirty="0" smtClean="0"/>
              <a:t>What keeps the WATER in  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7D3-DB63-4C6F-93B3-3AB10410D2C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27446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Materials that Conduct and Don’t</a:t>
            </a:r>
          </a:p>
          <a:p>
            <a:r>
              <a:rPr lang="en-GB" dirty="0" smtClean="0"/>
              <a:t>Similar to Water Pipes</a:t>
            </a:r>
          </a:p>
          <a:p>
            <a:r>
              <a:rPr lang="en-GB" dirty="0" smtClean="0"/>
              <a:t>Show Examples of Cables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7D3-DB63-4C6F-93B3-3AB10410D2C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88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Show Copper  Cables  Wires</a:t>
            </a:r>
          </a:p>
          <a:p>
            <a:r>
              <a:rPr lang="en-GB" dirty="0" smtClean="0"/>
              <a:t>Consider a River,</a:t>
            </a:r>
            <a:r>
              <a:rPr lang="en-GB" baseline="0" dirty="0" smtClean="0"/>
              <a:t> and  a Lake </a:t>
            </a:r>
            <a:r>
              <a:rPr lang="en-GB" dirty="0" smtClean="0"/>
              <a:t>No Pressure  No Flow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7D3-DB63-4C6F-93B3-3AB10410D2C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27446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Show examples</a:t>
            </a:r>
          </a:p>
          <a:p>
            <a:r>
              <a:rPr lang="en-GB" dirty="0" smtClean="0"/>
              <a:t>Power supplies</a:t>
            </a:r>
          </a:p>
          <a:p>
            <a:r>
              <a:rPr lang="en-GB" dirty="0" smtClean="0"/>
              <a:t>Batteries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7D3-DB63-4C6F-93B3-3AB10410D2C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1176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7D3-DB63-4C6F-93B3-3AB10410D2C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864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B4378-9098-457B-B8D3-C5FFD3D93D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994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63760-25FA-4727-9558-F18204BE811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39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C6A0B-0BAC-4C45-AD3B-7A1FB1887D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86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11965A-2B1F-40AB-9898-6EADB8033E0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40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DAE4F-5288-4A25-8295-4DEF0EFE66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472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03E529-EA4C-4F19-8972-52F03E8CC3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122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BDF8C-499B-4643-99C2-FD9E6FBAE9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568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C16D9-D41D-413F-817F-E7EC01E352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934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BA555-8918-4D22-8BF6-96BEF95C1C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81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B61E0-0772-408F-888D-21900B13E0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437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F7439-766E-4AB9-A043-3172387773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084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100000">
              <a:srgbClr val="3333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0D3649D-69E7-4459-9E1B-5416B7D23EE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Basic </a:t>
            </a:r>
            <a:r>
              <a:rPr lang="en-GB" dirty="0" smtClean="0">
                <a:solidFill>
                  <a:srgbClr val="FFFF00"/>
                </a:solidFill>
              </a:rPr>
              <a:t>Electronics, an Intro’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612576" y="558924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79240"/>
            <a:ext cx="6667500" cy="3810000"/>
          </a:xfrm>
        </p:spPr>
      </p:pic>
    </p:spTree>
    <p:extLst>
      <p:ext uri="{BB962C8B-B14F-4D97-AF65-F5344CB8AC3E}">
        <p14:creationId xmlns:p14="http://schemas.microsoft.com/office/powerpoint/2010/main" val="372833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Example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rgbClr val="FFFF00"/>
                </a:solidFill>
              </a:rPr>
              <a:t>Power Supply  5 V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FF00"/>
                </a:solidFill>
              </a:rPr>
              <a:t>Current required    2.5 mA  0.0025 A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FF00"/>
                </a:solidFill>
              </a:rPr>
              <a:t>Resistance required :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92D050"/>
                </a:solidFill>
              </a:rPr>
              <a:t>Cover </a:t>
            </a:r>
            <a:r>
              <a:rPr lang="en-GB" b="1" dirty="0" smtClean="0">
                <a:solidFill>
                  <a:srgbClr val="92D050"/>
                </a:solidFill>
              </a:rPr>
              <a:t>R</a:t>
            </a:r>
            <a:r>
              <a:rPr lang="en-GB" dirty="0" smtClean="0">
                <a:solidFill>
                  <a:srgbClr val="92D050"/>
                </a:solidFill>
              </a:rPr>
              <a:t>,  </a:t>
            </a:r>
            <a:r>
              <a:rPr lang="en-GB" dirty="0" smtClean="0">
                <a:solidFill>
                  <a:srgbClr val="FFFF00"/>
                </a:solidFill>
              </a:rPr>
              <a:t>5 / 0.0025 = 2,000 R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FF00"/>
                </a:solidFill>
              </a:rPr>
              <a:t>Simply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FF00"/>
                </a:solidFill>
              </a:rPr>
              <a:t>5 / 2.5  = 2 </a:t>
            </a:r>
            <a:r>
              <a:rPr lang="en-GB" dirty="0" err="1" smtClean="0">
                <a:solidFill>
                  <a:srgbClr val="FFFF00"/>
                </a:solidFill>
              </a:rPr>
              <a:t>kR</a:t>
            </a:r>
            <a:endParaRPr lang="en-GB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442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Volta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56792"/>
            <a:ext cx="4032448" cy="4963013"/>
          </a:xfrm>
        </p:spPr>
      </p:pic>
      <p:sp>
        <p:nvSpPr>
          <p:cNvPr id="6" name="TextBox 5"/>
          <p:cNvSpPr txBox="1"/>
          <p:nvPr/>
        </p:nvSpPr>
        <p:spPr>
          <a:xfrm>
            <a:off x="4998456" y="2420888"/>
            <a:ext cx="36210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err="1" smtClean="0">
                <a:solidFill>
                  <a:srgbClr val="FFFF00"/>
                </a:solidFill>
              </a:rPr>
              <a:t>Alassandro</a:t>
            </a:r>
            <a:r>
              <a:rPr lang="en-GB" sz="3600" dirty="0" smtClean="0">
                <a:solidFill>
                  <a:srgbClr val="FFFF00"/>
                </a:solidFill>
              </a:rPr>
              <a:t>  Volta</a:t>
            </a:r>
          </a:p>
          <a:p>
            <a:r>
              <a:rPr lang="en-GB" sz="3600" dirty="0" smtClean="0">
                <a:solidFill>
                  <a:srgbClr val="FFFF00"/>
                </a:solidFill>
              </a:rPr>
              <a:t>1745 – 1827</a:t>
            </a:r>
          </a:p>
          <a:p>
            <a:r>
              <a:rPr lang="en-GB" sz="3600" dirty="0" smtClean="0">
                <a:solidFill>
                  <a:srgbClr val="FFFF00"/>
                </a:solidFill>
              </a:rPr>
              <a:t>Italian</a:t>
            </a:r>
            <a:endParaRPr lang="en-GB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3521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Ampere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12776"/>
            <a:ext cx="3816424" cy="5155657"/>
          </a:xfrm>
        </p:spPr>
      </p:pic>
      <p:sp>
        <p:nvSpPr>
          <p:cNvPr id="5" name="TextBox 4"/>
          <p:cNvSpPr txBox="1"/>
          <p:nvPr/>
        </p:nvSpPr>
        <p:spPr>
          <a:xfrm>
            <a:off x="4788024" y="2492896"/>
            <a:ext cx="35283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rgbClr val="FFFF00"/>
                </a:solidFill>
              </a:rPr>
              <a:t>Andre-Marie</a:t>
            </a:r>
          </a:p>
          <a:p>
            <a:r>
              <a:rPr lang="en-GB" sz="3600" dirty="0" smtClean="0">
                <a:solidFill>
                  <a:srgbClr val="FFFF00"/>
                </a:solidFill>
              </a:rPr>
              <a:t>Ampere</a:t>
            </a:r>
          </a:p>
          <a:p>
            <a:r>
              <a:rPr lang="en-GB" sz="3600" dirty="0" smtClean="0">
                <a:solidFill>
                  <a:srgbClr val="FFFF00"/>
                </a:solidFill>
              </a:rPr>
              <a:t>1775-1836</a:t>
            </a:r>
          </a:p>
          <a:p>
            <a:r>
              <a:rPr lang="en-GB" sz="3600" dirty="0" smtClean="0">
                <a:solidFill>
                  <a:srgbClr val="FFFF00"/>
                </a:solidFill>
              </a:rPr>
              <a:t>French</a:t>
            </a:r>
            <a:endParaRPr lang="en-GB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8747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Ohm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84784"/>
            <a:ext cx="3458572" cy="4392488"/>
          </a:xfrm>
        </p:spPr>
      </p:pic>
      <p:sp>
        <p:nvSpPr>
          <p:cNvPr id="5" name="TextBox 4"/>
          <p:cNvSpPr txBox="1"/>
          <p:nvPr/>
        </p:nvSpPr>
        <p:spPr>
          <a:xfrm>
            <a:off x="4716016" y="2492896"/>
            <a:ext cx="35283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rgbClr val="FFFF00"/>
                </a:solidFill>
              </a:rPr>
              <a:t>Georg Ohm</a:t>
            </a:r>
          </a:p>
          <a:p>
            <a:r>
              <a:rPr lang="en-GB" sz="3600" dirty="0" smtClean="0">
                <a:solidFill>
                  <a:srgbClr val="FFFF00"/>
                </a:solidFill>
              </a:rPr>
              <a:t>1789 – 1854</a:t>
            </a:r>
          </a:p>
          <a:p>
            <a:r>
              <a:rPr lang="en-GB" sz="3600" dirty="0" smtClean="0">
                <a:solidFill>
                  <a:srgbClr val="FFFF00"/>
                </a:solidFill>
              </a:rPr>
              <a:t>German</a:t>
            </a:r>
            <a:endParaRPr lang="en-GB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2999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Watt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556791"/>
            <a:ext cx="3312368" cy="4747727"/>
          </a:xfrm>
        </p:spPr>
      </p:pic>
      <p:sp>
        <p:nvSpPr>
          <p:cNvPr id="5" name="TextBox 4"/>
          <p:cNvSpPr txBox="1"/>
          <p:nvPr/>
        </p:nvSpPr>
        <p:spPr>
          <a:xfrm>
            <a:off x="5508104" y="2420888"/>
            <a:ext cx="28803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rgbClr val="FFFF00"/>
                </a:solidFill>
              </a:rPr>
              <a:t>James Watt</a:t>
            </a:r>
          </a:p>
          <a:p>
            <a:r>
              <a:rPr lang="en-GB" sz="3600" dirty="0" smtClean="0">
                <a:solidFill>
                  <a:srgbClr val="FFFF00"/>
                </a:solidFill>
              </a:rPr>
              <a:t>1736-1819</a:t>
            </a:r>
          </a:p>
          <a:p>
            <a:r>
              <a:rPr lang="en-GB" sz="3600" dirty="0" smtClean="0">
                <a:solidFill>
                  <a:srgbClr val="FFFF00"/>
                </a:solidFill>
              </a:rPr>
              <a:t>Scottish</a:t>
            </a:r>
            <a:endParaRPr lang="en-GB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0750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Resistors Regulate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Limit Current Flow</a:t>
            </a:r>
          </a:p>
          <a:p>
            <a:r>
              <a:rPr lang="en-GB" dirty="0" smtClean="0">
                <a:solidFill>
                  <a:srgbClr val="FFFF00"/>
                </a:solidFill>
              </a:rPr>
              <a:t>Dissipate  Heat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751" y="2996952"/>
            <a:ext cx="3980160" cy="29851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615453"/>
            <a:ext cx="3462026" cy="436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0274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Power Dissipation (Heat)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Another Equation      </a:t>
            </a:r>
            <a:r>
              <a:rPr lang="en-GB" dirty="0" smtClean="0">
                <a:solidFill>
                  <a:srgbClr val="FF0000"/>
                </a:solidFill>
              </a:rPr>
              <a:t>: ((</a:t>
            </a:r>
          </a:p>
          <a:p>
            <a:r>
              <a:rPr lang="en-GB" dirty="0" smtClean="0">
                <a:solidFill>
                  <a:srgbClr val="FFFF00"/>
                </a:solidFill>
              </a:rPr>
              <a:t>Power is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FF00"/>
                </a:solidFill>
              </a:rPr>
              <a:t>	Voltage times Current,   V x I</a:t>
            </a:r>
          </a:p>
          <a:p>
            <a:pPr marL="0" indent="0">
              <a:buNone/>
            </a:pPr>
            <a:endParaRPr lang="en-GB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FFFF00"/>
                </a:solidFill>
              </a:rPr>
              <a:t>A Raspberry PI  requires 5V at 1 A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FF00"/>
                </a:solidFill>
              </a:rPr>
              <a:t>Power requirement is   5 x 1   =  5 W</a:t>
            </a:r>
            <a:endParaRPr lang="en-GB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6910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"/>
            <a:ext cx="8062664" cy="1052735"/>
          </a:xfrm>
        </p:spPr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Mathematics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51" y="1556792"/>
            <a:ext cx="8951149" cy="4654598"/>
          </a:xfrm>
          <a:prstGeom prst="rect">
            <a:avLst/>
          </a:prstGeom>
        </p:spPr>
      </p:pic>
      <p:cxnSp>
        <p:nvCxnSpPr>
          <p:cNvPr id="5" name="Straight Connector 4"/>
          <p:cNvCxnSpPr>
            <a:stCxn id="3" idx="1"/>
            <a:endCxn id="3" idx="3"/>
          </p:cNvCxnSpPr>
          <p:nvPr/>
        </p:nvCxnSpPr>
        <p:spPr>
          <a:xfrm>
            <a:off x="192851" y="3884091"/>
            <a:ext cx="89511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92851" y="4293096"/>
            <a:ext cx="895114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Electronic Components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Electronics allows you to </a:t>
            </a:r>
            <a:r>
              <a:rPr lang="en-GB" sz="3600" b="1" dirty="0" smtClean="0">
                <a:solidFill>
                  <a:srgbClr val="FFFF00"/>
                </a:solidFill>
              </a:rPr>
              <a:t>Control</a:t>
            </a:r>
          </a:p>
          <a:p>
            <a:r>
              <a:rPr lang="en-GB" b="1" dirty="0" smtClean="0">
                <a:solidFill>
                  <a:srgbClr val="FFFF00"/>
                </a:solidFill>
              </a:rPr>
              <a:t>Automate</a:t>
            </a:r>
            <a:r>
              <a:rPr lang="en-GB" dirty="0" smtClean="0">
                <a:solidFill>
                  <a:srgbClr val="FFFF00"/>
                </a:solidFill>
              </a:rPr>
              <a:t> repetitive processes</a:t>
            </a:r>
          </a:p>
          <a:p>
            <a:r>
              <a:rPr lang="en-GB" b="1" dirty="0" smtClean="0">
                <a:solidFill>
                  <a:srgbClr val="FFFF00"/>
                </a:solidFill>
              </a:rPr>
              <a:t>Schedule</a:t>
            </a:r>
            <a:r>
              <a:rPr lang="en-GB" dirty="0" smtClean="0">
                <a:solidFill>
                  <a:srgbClr val="FFFF00"/>
                </a:solidFill>
              </a:rPr>
              <a:t> processes at Time intervals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634263"/>
            <a:ext cx="4259188" cy="3194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0340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Electronic Components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5"/>
            <a:ext cx="8229600" cy="3888432"/>
          </a:xfrm>
        </p:spPr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Resistors</a:t>
            </a:r>
          </a:p>
          <a:p>
            <a:r>
              <a:rPr lang="en-GB" dirty="0" smtClean="0">
                <a:solidFill>
                  <a:srgbClr val="FFFF00"/>
                </a:solidFill>
              </a:rPr>
              <a:t>Diodes and Rectifiers</a:t>
            </a:r>
          </a:p>
          <a:p>
            <a:r>
              <a:rPr lang="en-GB" dirty="0" smtClean="0">
                <a:solidFill>
                  <a:srgbClr val="FFFF00"/>
                </a:solidFill>
              </a:rPr>
              <a:t>Light Emitting Diodes    LED’s</a:t>
            </a:r>
          </a:p>
          <a:p>
            <a:r>
              <a:rPr lang="en-GB" dirty="0" smtClean="0">
                <a:solidFill>
                  <a:srgbClr val="FFFF00"/>
                </a:solidFill>
              </a:rPr>
              <a:t>Capacitors</a:t>
            </a:r>
            <a:endParaRPr lang="en-GB" dirty="0" smtClean="0">
              <a:solidFill>
                <a:srgbClr val="FFFF00"/>
              </a:solidFill>
            </a:endParaRPr>
          </a:p>
          <a:p>
            <a:r>
              <a:rPr lang="en-GB" dirty="0" smtClean="0">
                <a:solidFill>
                  <a:srgbClr val="FFFF00"/>
                </a:solidFill>
              </a:rPr>
              <a:t>Transistors</a:t>
            </a:r>
          </a:p>
          <a:p>
            <a:r>
              <a:rPr lang="en-GB" dirty="0" smtClean="0">
                <a:solidFill>
                  <a:srgbClr val="FFFF00"/>
                </a:solidFill>
              </a:rPr>
              <a:t>Relays</a:t>
            </a:r>
            <a:endParaRPr lang="en-GB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773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8000"/>
            <a:ext cx="9127822" cy="6845866"/>
          </a:xfrm>
        </p:spPr>
      </p:pic>
    </p:spTree>
    <p:extLst>
      <p:ext uri="{BB962C8B-B14F-4D97-AF65-F5344CB8AC3E}">
        <p14:creationId xmlns:p14="http://schemas.microsoft.com/office/powerpoint/2010/main" val="260444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Resistors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060848"/>
            <a:ext cx="4224469" cy="316835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905" y="1585280"/>
            <a:ext cx="3459949" cy="43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13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Diodes and Rectifiers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4797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Light Emitting Diodes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7841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Capacitors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1021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Transistors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Transistors in the context of PI’s are:</a:t>
            </a:r>
          </a:p>
          <a:p>
            <a:r>
              <a:rPr lang="en-GB" dirty="0" smtClean="0">
                <a:solidFill>
                  <a:srgbClr val="FFFF00"/>
                </a:solidFill>
              </a:rPr>
              <a:t>Electrically controlled switches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FF00"/>
                </a:solidFill>
              </a:rPr>
              <a:t>Where a small signal is able to allow a larger current to flow, in this mode the transistor is either ON or OFF   i.e. a Switch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FF00"/>
                </a:solidFill>
              </a:rPr>
              <a:t>It is ‘binary’ </a:t>
            </a:r>
            <a:r>
              <a:rPr lang="en-GB" dirty="0">
                <a:solidFill>
                  <a:srgbClr val="FFFF00"/>
                </a:solidFill>
              </a:rPr>
              <a:t>either ON or </a:t>
            </a:r>
            <a:r>
              <a:rPr lang="en-GB" dirty="0" smtClean="0">
                <a:solidFill>
                  <a:srgbClr val="FFFF00"/>
                </a:solidFill>
              </a:rPr>
              <a:t>OFF, no Halfway states</a:t>
            </a:r>
            <a:endParaRPr lang="en-GB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0023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Relays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rgbClr val="FFFF00"/>
                </a:solidFill>
              </a:rPr>
              <a:t>Are electrically operated switches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FF00"/>
                </a:solidFill>
              </a:rPr>
              <a:t>Allow your PI to Control Big Power devices</a:t>
            </a:r>
          </a:p>
          <a:p>
            <a:pPr marL="0" indent="0">
              <a:buNone/>
            </a:pPr>
            <a:endParaRPr lang="en-GB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FFFF00"/>
                </a:solidFill>
              </a:rPr>
              <a:t>It is ‘binary’ either ON or OFF, no Halfway </a:t>
            </a:r>
            <a:r>
              <a:rPr lang="en-GB" dirty="0" smtClean="0">
                <a:solidFill>
                  <a:srgbClr val="FFFF00"/>
                </a:solidFill>
              </a:rPr>
              <a:t>states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FF00"/>
                </a:solidFill>
              </a:rPr>
              <a:t>They are electro-mechanically operated switches</a:t>
            </a:r>
            <a:endParaRPr lang="en-GB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9659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Sounders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Sounders emit </a:t>
            </a:r>
            <a:r>
              <a:rPr lang="en-GB" smtClean="0">
                <a:solidFill>
                  <a:srgbClr val="FFFF00"/>
                </a:solidFill>
              </a:rPr>
              <a:t>Acoustic energy</a:t>
            </a:r>
          </a:p>
          <a:p>
            <a:pPr marL="0" indent="0">
              <a:buNone/>
            </a:pPr>
            <a:r>
              <a:rPr lang="en-GB" smtClean="0">
                <a:solidFill>
                  <a:srgbClr val="FFFF00"/>
                </a:solidFill>
              </a:rPr>
              <a:t>by </a:t>
            </a:r>
            <a:r>
              <a:rPr lang="en-GB" dirty="0" smtClean="0">
                <a:solidFill>
                  <a:srgbClr val="FFFF00"/>
                </a:solidFill>
              </a:rPr>
              <a:t>applying a Voltage across a Crystal</a:t>
            </a:r>
          </a:p>
          <a:p>
            <a:endParaRPr lang="en-GB" dirty="0">
              <a:solidFill>
                <a:srgbClr val="FFFF00"/>
              </a:solidFill>
            </a:endParaRPr>
          </a:p>
          <a:p>
            <a:r>
              <a:rPr lang="en-GB" dirty="0" smtClean="0">
                <a:solidFill>
                  <a:srgbClr val="FFFF00"/>
                </a:solidFill>
              </a:rPr>
              <a:t>CAUTION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FF00"/>
                </a:solidFill>
              </a:rPr>
              <a:t>Never ever </a:t>
            </a:r>
            <a:r>
              <a:rPr lang="en-GB" dirty="0" smtClean="0">
                <a:solidFill>
                  <a:srgbClr val="FFFF00"/>
                </a:solidFill>
              </a:rPr>
              <a:t>use a ‘Buzzer’ with your Raspberry Pi.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FF00"/>
                </a:solidFill>
              </a:rPr>
              <a:t>In addition to creating Sound they produce </a:t>
            </a:r>
            <a:r>
              <a:rPr lang="en-GB" sz="3600" dirty="0" smtClean="0">
                <a:solidFill>
                  <a:srgbClr val="FF0000"/>
                </a:solidFill>
              </a:rPr>
              <a:t>HIGH Voltages, can </a:t>
            </a:r>
            <a:r>
              <a:rPr lang="en-GB" sz="3600" b="1" dirty="0" smtClean="0">
                <a:solidFill>
                  <a:srgbClr val="FF0000"/>
                </a:solidFill>
              </a:rPr>
              <a:t>Destroy your PI</a:t>
            </a:r>
          </a:p>
          <a:p>
            <a:pPr marL="0" indent="0">
              <a:buNone/>
            </a:pPr>
            <a:endParaRPr lang="en-GB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2213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Electronics further reading</a:t>
            </a:r>
            <a:r>
              <a:rPr lang="en-GB" dirty="0" smtClean="0"/>
              <a:t> Reading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544616"/>
          </a:xfrm>
        </p:spPr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Adventures in Raspberry PI 		</a:t>
            </a:r>
            <a:r>
              <a:rPr lang="en-GB" dirty="0" smtClean="0">
                <a:solidFill>
                  <a:srgbClr val="FFFF00"/>
                </a:solidFill>
              </a:rPr>
              <a:t>	Carrie </a:t>
            </a:r>
            <a:r>
              <a:rPr lang="en-GB" dirty="0" err="1" smtClean="0">
                <a:solidFill>
                  <a:srgbClr val="FFFF00"/>
                </a:solidFill>
              </a:rPr>
              <a:t>Philbin</a:t>
            </a:r>
            <a:r>
              <a:rPr lang="en-GB" dirty="0" smtClean="0">
                <a:solidFill>
                  <a:srgbClr val="FFFF00"/>
                </a:solidFill>
              </a:rPr>
              <a:t>        </a:t>
            </a:r>
            <a:endParaRPr lang="en-GB" dirty="0" smtClean="0">
              <a:solidFill>
                <a:srgbClr val="FFFF00"/>
              </a:solidFill>
            </a:endParaRPr>
          </a:p>
          <a:p>
            <a:r>
              <a:rPr lang="en-GB" dirty="0" smtClean="0">
                <a:solidFill>
                  <a:srgbClr val="FFFF00"/>
                </a:solidFill>
              </a:rPr>
              <a:t>Practical </a:t>
            </a:r>
            <a:r>
              <a:rPr lang="en-GB" dirty="0" smtClean="0">
                <a:solidFill>
                  <a:srgbClr val="FFFF00"/>
                </a:solidFill>
              </a:rPr>
              <a:t>Electronics for GCSE   </a:t>
            </a:r>
            <a:r>
              <a:rPr lang="en-GB" dirty="0">
                <a:solidFill>
                  <a:srgbClr val="FFFF00"/>
                </a:solidFill>
              </a:rPr>
              <a:t> </a:t>
            </a:r>
            <a:r>
              <a:rPr lang="en-GB" dirty="0" smtClean="0">
                <a:solidFill>
                  <a:srgbClr val="FFFF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1989</a:t>
            </a:r>
            <a:r>
              <a:rPr lang="en-GB" dirty="0" smtClean="0">
                <a:solidFill>
                  <a:srgbClr val="FFFF00"/>
                </a:solidFill>
              </a:rPr>
              <a:t>  but still relevant </a:t>
            </a:r>
          </a:p>
          <a:p>
            <a:r>
              <a:rPr lang="en-GB" dirty="0">
                <a:solidFill>
                  <a:srgbClr val="FFFF00"/>
                </a:solidFill>
              </a:rPr>
              <a:t>Practical </a:t>
            </a:r>
            <a:r>
              <a:rPr lang="en-GB" dirty="0" smtClean="0">
                <a:solidFill>
                  <a:srgbClr val="FFFF00"/>
                </a:solidFill>
              </a:rPr>
              <a:t>Electronics Complete Intro’ </a:t>
            </a:r>
            <a:r>
              <a:rPr lang="en-GB" dirty="0" smtClean="0">
                <a:solidFill>
                  <a:srgbClr val="FFFF00"/>
                </a:solidFill>
              </a:rPr>
              <a:t>      Andy </a:t>
            </a:r>
            <a:r>
              <a:rPr lang="en-GB" dirty="0" smtClean="0">
                <a:solidFill>
                  <a:srgbClr val="FFFF00"/>
                </a:solidFill>
              </a:rPr>
              <a:t>Cooper        </a:t>
            </a:r>
          </a:p>
          <a:p>
            <a:r>
              <a:rPr lang="en-GB" dirty="0" smtClean="0">
                <a:solidFill>
                  <a:srgbClr val="FFFF00"/>
                </a:solidFill>
              </a:rPr>
              <a:t>Electronics for Dummies 	</a:t>
            </a:r>
            <a:r>
              <a:rPr lang="en-GB" dirty="0" smtClean="0">
                <a:solidFill>
                  <a:srgbClr val="FFFF00"/>
                </a:solidFill>
              </a:rPr>
              <a:t>	     Editorial Team</a:t>
            </a:r>
            <a:r>
              <a:rPr lang="en-GB" dirty="0" smtClean="0">
                <a:solidFill>
                  <a:srgbClr val="FFFF00"/>
                </a:solidFill>
              </a:rPr>
              <a:t>	</a:t>
            </a:r>
            <a:r>
              <a:rPr lang="en-GB" dirty="0" smtClean="0">
                <a:solidFill>
                  <a:srgbClr val="FFFF00"/>
                </a:solidFill>
              </a:rPr>
              <a:t>      </a:t>
            </a:r>
            <a:r>
              <a:rPr lang="en-GB" dirty="0" smtClean="0">
                <a:solidFill>
                  <a:srgbClr val="FFFF00"/>
                </a:solidFill>
              </a:rPr>
              <a:t>	</a:t>
            </a:r>
            <a:r>
              <a:rPr lang="en-GB" dirty="0" smtClean="0">
                <a:solidFill>
                  <a:srgbClr val="FFFF00"/>
                </a:solidFill>
              </a:rPr>
              <a:t>  </a:t>
            </a:r>
            <a:r>
              <a:rPr lang="en-GB" dirty="0" smtClean="0">
                <a:solidFill>
                  <a:srgbClr val="FFFF00"/>
                </a:solidFill>
              </a:rPr>
              <a:t>		</a:t>
            </a:r>
          </a:p>
          <a:p>
            <a:r>
              <a:rPr lang="en-GB" dirty="0" smtClean="0">
                <a:solidFill>
                  <a:srgbClr val="FFFF00"/>
                </a:solidFill>
              </a:rPr>
              <a:t>Raspberry PI Cookbook		</a:t>
            </a:r>
            <a:endParaRPr lang="en-GB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FFFF00"/>
                </a:solidFill>
              </a:rPr>
              <a:t> </a:t>
            </a:r>
            <a:r>
              <a:rPr lang="en-GB" dirty="0" smtClean="0">
                <a:solidFill>
                  <a:srgbClr val="FFFF00"/>
                </a:solidFill>
              </a:rPr>
              <a:t>  </a:t>
            </a:r>
            <a:r>
              <a:rPr lang="en-GB" dirty="0" smtClean="0">
                <a:solidFill>
                  <a:srgbClr val="FFFF00"/>
                </a:solidFill>
              </a:rPr>
              <a:t>Tim </a:t>
            </a:r>
            <a:r>
              <a:rPr lang="en-GB" dirty="0" smtClean="0">
                <a:solidFill>
                  <a:srgbClr val="FFFF00"/>
                </a:solidFill>
              </a:rPr>
              <a:t>Cox		</a:t>
            </a:r>
            <a:endParaRPr lang="en-GB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30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Electricity is one form of Energy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>
              <a:solidFill>
                <a:srgbClr val="FFFF00"/>
              </a:solidFill>
            </a:endParaRPr>
          </a:p>
          <a:p>
            <a:r>
              <a:rPr lang="en-GB" dirty="0" smtClean="0">
                <a:solidFill>
                  <a:srgbClr val="FFFF00"/>
                </a:solidFill>
              </a:rPr>
              <a:t>Can’t   Create or Destroy  ENERGY</a:t>
            </a:r>
          </a:p>
          <a:p>
            <a:endParaRPr lang="en-GB" dirty="0">
              <a:solidFill>
                <a:srgbClr val="FFFF00"/>
              </a:solidFill>
            </a:endParaRPr>
          </a:p>
          <a:p>
            <a:r>
              <a:rPr lang="en-GB" dirty="0" smtClean="0">
                <a:solidFill>
                  <a:srgbClr val="FFFF00"/>
                </a:solidFill>
              </a:rPr>
              <a:t>Can Transform Energy </a:t>
            </a:r>
          </a:p>
          <a:p>
            <a:endParaRPr lang="en-GB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FFFF00"/>
                </a:solidFill>
              </a:rPr>
              <a:t>	Form </a:t>
            </a:r>
            <a:r>
              <a:rPr lang="en-GB" dirty="0" smtClean="0">
                <a:solidFill>
                  <a:srgbClr val="FFFF00"/>
                </a:solidFill>
              </a:rPr>
              <a:t>one form to another form, </a:t>
            </a:r>
            <a:r>
              <a:rPr lang="en-GB" dirty="0" err="1" smtClean="0">
                <a:solidFill>
                  <a:srgbClr val="FFFF00"/>
                </a:solidFill>
              </a:rPr>
              <a:t>eg</a:t>
            </a:r>
            <a:r>
              <a:rPr lang="en-GB" dirty="0" smtClean="0">
                <a:solidFill>
                  <a:srgbClr val="FFFF00"/>
                </a:solidFill>
              </a:rPr>
              <a:t>  	Electricity </a:t>
            </a:r>
            <a:r>
              <a:rPr lang="en-GB" dirty="0" smtClean="0">
                <a:solidFill>
                  <a:srgbClr val="FFFF00"/>
                </a:solidFill>
              </a:rPr>
              <a:t>to Heat,  Light to Heat</a:t>
            </a:r>
            <a:endParaRPr lang="en-GB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8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Electricity is Dangerous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1390179"/>
            <a:ext cx="8594028" cy="4919141"/>
          </a:xfrm>
        </p:spPr>
      </p:pic>
    </p:spTree>
    <p:extLst>
      <p:ext uri="{BB962C8B-B14F-4D97-AF65-F5344CB8AC3E}">
        <p14:creationId xmlns:p14="http://schemas.microsoft.com/office/powerpoint/2010/main" val="199915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FF00"/>
                </a:solidFill>
              </a:rPr>
              <a:t>Electricity can be Compared to WATER flowing in a PIPE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8840"/>
            <a:ext cx="5250069" cy="4392488"/>
          </a:xfrm>
        </p:spPr>
      </p:pic>
      <p:sp>
        <p:nvSpPr>
          <p:cNvPr id="5" name="TextBox 4"/>
          <p:cNvSpPr txBox="1"/>
          <p:nvPr/>
        </p:nvSpPr>
        <p:spPr>
          <a:xfrm>
            <a:off x="5436096" y="2204864"/>
            <a:ext cx="34563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FFFF00"/>
                </a:solidFill>
              </a:rPr>
              <a:t>Volt </a:t>
            </a:r>
            <a:r>
              <a:rPr lang="en-GB" sz="2400" dirty="0" smtClean="0">
                <a:solidFill>
                  <a:srgbClr val="FFFF00"/>
                </a:solidFill>
              </a:rPr>
              <a:t>is </a:t>
            </a:r>
            <a:r>
              <a:rPr lang="en-GB" sz="2400" dirty="0" smtClean="0">
                <a:solidFill>
                  <a:srgbClr val="FFFF00"/>
                </a:solidFill>
              </a:rPr>
              <a:t>the </a:t>
            </a:r>
            <a:r>
              <a:rPr lang="en-GB" sz="2400" dirty="0" smtClean="0">
                <a:solidFill>
                  <a:srgbClr val="FFFF00"/>
                </a:solidFill>
              </a:rPr>
              <a:t>Pressure  ‘Pushing’  </a:t>
            </a:r>
          </a:p>
          <a:p>
            <a:pPr algn="ctr"/>
            <a:r>
              <a:rPr lang="en-GB" sz="2400" dirty="0" smtClean="0">
                <a:solidFill>
                  <a:srgbClr val="FFFF00"/>
                </a:solidFill>
              </a:rPr>
              <a:t>The electric Current</a:t>
            </a:r>
          </a:p>
          <a:p>
            <a:pPr algn="ctr"/>
            <a:r>
              <a:rPr lang="en-GB" sz="2400" dirty="0" smtClean="0">
                <a:solidFill>
                  <a:srgbClr val="FFFF00"/>
                </a:solidFill>
              </a:rPr>
              <a:t>‘</a:t>
            </a:r>
            <a:r>
              <a:rPr lang="en-GB" sz="2400" dirty="0" smtClean="0">
                <a:solidFill>
                  <a:srgbClr val="FFFF00"/>
                </a:solidFill>
              </a:rPr>
              <a:t>Amp’</a:t>
            </a:r>
            <a:endParaRPr lang="en-GB" sz="2400" dirty="0" smtClean="0">
              <a:solidFill>
                <a:srgbClr val="FFFF00"/>
              </a:solidFill>
            </a:endParaRPr>
          </a:p>
          <a:p>
            <a:pPr algn="ctr"/>
            <a:r>
              <a:rPr lang="en-GB" sz="2400" dirty="0" smtClean="0">
                <a:solidFill>
                  <a:srgbClr val="FFFF00"/>
                </a:solidFill>
              </a:rPr>
              <a:t> around the Circuit</a:t>
            </a:r>
          </a:p>
          <a:p>
            <a:pPr algn="ctr"/>
            <a:r>
              <a:rPr lang="en-GB" sz="2400" dirty="0" smtClean="0">
                <a:solidFill>
                  <a:srgbClr val="FFFF00"/>
                </a:solidFill>
              </a:rPr>
              <a:t>Ohm is an obstruction ‘Resistance</a:t>
            </a:r>
            <a:r>
              <a:rPr lang="en-GB" sz="2400" dirty="0" smtClean="0">
                <a:solidFill>
                  <a:srgbClr val="FFFF00"/>
                </a:solidFill>
              </a:rPr>
              <a:t>’</a:t>
            </a:r>
          </a:p>
          <a:p>
            <a:pPr algn="ctr"/>
            <a:r>
              <a:rPr lang="en-GB" sz="2400" dirty="0" smtClean="0">
                <a:solidFill>
                  <a:srgbClr val="FFFF00"/>
                </a:solidFill>
              </a:rPr>
              <a:t> opposes </a:t>
            </a:r>
            <a:r>
              <a:rPr lang="en-GB" sz="2400" dirty="0" smtClean="0">
                <a:solidFill>
                  <a:srgbClr val="FFFF00"/>
                </a:solidFill>
              </a:rPr>
              <a:t>Current Flow</a:t>
            </a:r>
            <a:endParaRPr lang="en-GB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60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fontAlgn="base"/>
            <a:r>
              <a:rPr lang="en-GB" dirty="0" smtClean="0">
                <a:solidFill>
                  <a:srgbClr val="FFFF00"/>
                </a:solidFill>
              </a:rPr>
              <a:t>Conductors &amp; Insulators</a:t>
            </a:r>
            <a:endParaRPr lang="en-GB" dirty="0" smtClean="0">
              <a:effectLst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313383"/>
            <a:ext cx="6336704" cy="5544617"/>
          </a:xfrm>
        </p:spPr>
      </p:pic>
    </p:spTree>
    <p:extLst>
      <p:ext uri="{BB962C8B-B14F-4D97-AF65-F5344CB8AC3E}">
        <p14:creationId xmlns:p14="http://schemas.microsoft.com/office/powerpoint/2010/main" val="390150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Electronics allows Control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3" y="1108876"/>
            <a:ext cx="7632848" cy="5724636"/>
          </a:xfrm>
        </p:spPr>
      </p:pic>
    </p:spTree>
    <p:extLst>
      <p:ext uri="{BB962C8B-B14F-4D97-AF65-F5344CB8AC3E}">
        <p14:creationId xmlns:p14="http://schemas.microsoft.com/office/powerpoint/2010/main" val="134145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What causes Current to </a:t>
            </a:r>
            <a:r>
              <a:rPr lang="en-GB" dirty="0" smtClean="0">
                <a:solidFill>
                  <a:srgbClr val="FFFF00"/>
                </a:solidFill>
              </a:rPr>
              <a:t>Flow ?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72816"/>
            <a:ext cx="5417366" cy="4532458"/>
          </a:xfrm>
        </p:spPr>
      </p:pic>
    </p:spTree>
    <p:extLst>
      <p:ext uri="{BB962C8B-B14F-4D97-AF65-F5344CB8AC3E}">
        <p14:creationId xmlns:p14="http://schemas.microsoft.com/office/powerpoint/2010/main" val="388364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Voltage and Ohms Law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196752"/>
            <a:ext cx="5544616" cy="5419862"/>
          </a:xfrm>
        </p:spPr>
      </p:pic>
    </p:spTree>
    <p:extLst>
      <p:ext uri="{BB962C8B-B14F-4D97-AF65-F5344CB8AC3E}">
        <p14:creationId xmlns:p14="http://schemas.microsoft.com/office/powerpoint/2010/main" val="1259301206"/>
      </p:ext>
    </p:extLst>
  </p:cSld>
  <p:clrMapOvr>
    <a:masterClrMapping/>
  </p:clrMapOvr>
</p:sld>
</file>

<file path=ppt/theme/theme1.xml><?xml version="1.0" encoding="utf-8"?>
<a:theme xmlns:a="http://schemas.openxmlformats.org/drawingml/2006/main" name="ska_sept06_V3  Reduced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1813</TotalTime>
  <Words>612</Words>
  <Application>Microsoft Office PowerPoint</Application>
  <PresentationFormat>On-screen Show (4:3)</PresentationFormat>
  <Paragraphs>172</Paragraphs>
  <Slides>27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ska_sept06_V3  Reduced</vt:lpstr>
      <vt:lpstr>Basic Electronics, an Intro’</vt:lpstr>
      <vt:lpstr>PowerPoint Presentation</vt:lpstr>
      <vt:lpstr>Electricity is one form of Energy</vt:lpstr>
      <vt:lpstr>Electricity is Dangerous</vt:lpstr>
      <vt:lpstr>Electricity can be Compared to WATER flowing in a PIPE</vt:lpstr>
      <vt:lpstr>Conductors &amp; Insulators</vt:lpstr>
      <vt:lpstr>Electronics allows Control </vt:lpstr>
      <vt:lpstr>What causes Current to Flow ?</vt:lpstr>
      <vt:lpstr>Voltage and Ohms Law</vt:lpstr>
      <vt:lpstr>Example</vt:lpstr>
      <vt:lpstr>Volta</vt:lpstr>
      <vt:lpstr>Ampere</vt:lpstr>
      <vt:lpstr>Ohm</vt:lpstr>
      <vt:lpstr>Watt</vt:lpstr>
      <vt:lpstr>Resistors Regulate </vt:lpstr>
      <vt:lpstr>Power Dissipation (Heat)</vt:lpstr>
      <vt:lpstr>Mathematics</vt:lpstr>
      <vt:lpstr>Electronic Components</vt:lpstr>
      <vt:lpstr>Electronic Components</vt:lpstr>
      <vt:lpstr>Resistors</vt:lpstr>
      <vt:lpstr>Diodes and Rectifiers</vt:lpstr>
      <vt:lpstr>Light Emitting Diodes</vt:lpstr>
      <vt:lpstr>Capacitors</vt:lpstr>
      <vt:lpstr>Transistors</vt:lpstr>
      <vt:lpstr>Relays</vt:lpstr>
      <vt:lpstr>Sounders</vt:lpstr>
      <vt:lpstr>Electronics further reading Reading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Norman Pomfret</dc:creator>
  <cp:lastModifiedBy>Norman Pomfret</cp:lastModifiedBy>
  <cp:revision>55</cp:revision>
  <dcterms:created xsi:type="dcterms:W3CDTF">2016-07-25T09:49:19Z</dcterms:created>
  <dcterms:modified xsi:type="dcterms:W3CDTF">2016-09-07T14:32:18Z</dcterms:modified>
</cp:coreProperties>
</file>